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0" r:id="rId6"/>
    <p:sldId id="261" r:id="rId7"/>
    <p:sldId id="357" r:id="rId8"/>
    <p:sldId id="263" r:id="rId9"/>
    <p:sldId id="358" r:id="rId10"/>
    <p:sldId id="323" r:id="rId11"/>
    <p:sldId id="406" r:id="rId12"/>
    <p:sldId id="301" r:id="rId13"/>
    <p:sldId id="396" r:id="rId14"/>
    <p:sldId id="319" r:id="rId15"/>
    <p:sldId id="404" r:id="rId16"/>
    <p:sldId id="265" r:id="rId17"/>
    <p:sldId id="394" r:id="rId18"/>
    <p:sldId id="321" r:id="rId19"/>
    <p:sldId id="405" r:id="rId20"/>
    <p:sldId id="313" r:id="rId21"/>
    <p:sldId id="401" r:id="rId22"/>
    <p:sldId id="346" r:id="rId23"/>
    <p:sldId id="419" r:id="rId24"/>
    <p:sldId id="420" r:id="rId25"/>
    <p:sldId id="421" r:id="rId26"/>
    <p:sldId id="307" r:id="rId27"/>
    <p:sldId id="398" r:id="rId28"/>
    <p:sldId id="325" r:id="rId29"/>
    <p:sldId id="407" r:id="rId30"/>
    <p:sldId id="311" r:id="rId31"/>
    <p:sldId id="400" r:id="rId32"/>
    <p:sldId id="327" r:id="rId33"/>
    <p:sldId id="408" r:id="rId34"/>
    <p:sldId id="315" r:id="rId35"/>
    <p:sldId id="402" r:id="rId36"/>
    <p:sldId id="338" r:id="rId37"/>
    <p:sldId id="409" r:id="rId38"/>
    <p:sldId id="422" r:id="rId39"/>
    <p:sldId id="423" r:id="rId40"/>
    <p:sldId id="427" r:id="rId41"/>
    <p:sldId id="425" r:id="rId42"/>
    <p:sldId id="424" r:id="rId43"/>
    <p:sldId id="426" r:id="rId44"/>
    <p:sldId id="317" r:id="rId45"/>
    <p:sldId id="403" r:id="rId46"/>
    <p:sldId id="428" r:id="rId47"/>
    <p:sldId id="429" r:id="rId48"/>
    <p:sldId id="430" r:id="rId49"/>
    <p:sldId id="431" r:id="rId50"/>
    <p:sldId id="340" r:id="rId51"/>
    <p:sldId id="410" r:id="rId52"/>
    <p:sldId id="299" r:id="rId53"/>
    <p:sldId id="395" r:id="rId54"/>
    <p:sldId id="342" r:id="rId55"/>
    <p:sldId id="411" r:id="rId56"/>
    <p:sldId id="303" r:id="rId57"/>
    <p:sldId id="397" r:id="rId58"/>
    <p:sldId id="344" r:id="rId59"/>
    <p:sldId id="412" r:id="rId60"/>
    <p:sldId id="309" r:id="rId61"/>
    <p:sldId id="399" r:id="rId62"/>
    <p:sldId id="353" r:id="rId63"/>
    <p:sldId id="415" r:id="rId64"/>
    <p:sldId id="413" r:id="rId65"/>
    <p:sldId id="417" r:id="rId66"/>
    <p:sldId id="355" r:id="rId67"/>
    <p:sldId id="418" r:id="rId68"/>
    <p:sldId id="432" r:id="rId69"/>
    <p:sldId id="433" r:id="rId70"/>
    <p:sldId id="348" r:id="rId71"/>
    <p:sldId id="328" r:id="rId72"/>
    <p:sldId id="329" r:id="rId73"/>
    <p:sldId id="384" r:id="rId74"/>
    <p:sldId id="331" r:id="rId75"/>
    <p:sldId id="385" r:id="rId76"/>
    <p:sldId id="333" r:id="rId77"/>
    <p:sldId id="38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39"/>
    <p:restoredTop sz="96327"/>
  </p:normalViewPr>
  <p:slideViewPr>
    <p:cSldViewPr snapToGrid="0" snapToObjects="1">
      <p:cViewPr varScale="1">
        <p:scale>
          <a:sx n="270" d="100"/>
          <a:sy n="270" d="100"/>
        </p:scale>
        <p:origin x="1864" y="-109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29/12/2020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29/12/2020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29/12/2020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29/12/2020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29/12/2020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29/12/2020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29/12/2020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29/12/2020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29/12/2020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29/12/2020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29/12/2020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29/12/2020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29/12/2020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tif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sp>
        <p:nvSpPr>
          <p:cNvPr id="12" name="Rectangle 11">
            <a:extLst>
              <a:ext uri="{FF2B5EF4-FFF2-40B4-BE49-F238E27FC236}">
                <a16:creationId xmlns:a16="http://schemas.microsoft.com/office/drawing/2014/main" id="{03D2670D-FE19-504E-A940-4427F3D24A55}"/>
              </a:ext>
            </a:extLst>
          </p:cNvPr>
          <p:cNvSpPr/>
          <p:nvPr/>
        </p:nvSpPr>
        <p:spPr>
          <a:xfrm>
            <a:off x="730043" y="1955302"/>
            <a:ext cx="4044633" cy="6159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728561" y="1876249"/>
            <a:ext cx="4046115" cy="861774"/>
          </a:xfrm>
          <a:prstGeom prst="rect">
            <a:avLst/>
          </a:prstGeom>
          <a:noFill/>
        </p:spPr>
        <p:txBody>
          <a:bodyPr wrap="square" rtlCol="0">
            <a:spAutoFit/>
          </a:bodyPr>
          <a:lstStyle/>
          <a:p>
            <a:r>
              <a:rPr lang="en-NL" sz="5000" dirty="0">
                <a:solidFill>
                  <a:schemeClr val="bg1"/>
                </a:solidFill>
                <a:latin typeface="Marvel" pitchFamily="2" charset="0"/>
              </a:rPr>
              <a:t>MEASURING OUTCOME</a:t>
            </a:r>
          </a:p>
        </p:txBody>
      </p:sp>
      <p:grpSp>
        <p:nvGrpSpPr>
          <p:cNvPr id="20" name="Group 19">
            <a:extLst>
              <a:ext uri="{FF2B5EF4-FFF2-40B4-BE49-F238E27FC236}">
                <a16:creationId xmlns:a16="http://schemas.microsoft.com/office/drawing/2014/main" id="{DF103935-8D1C-9849-A65E-C2062C0E276E}"/>
              </a:ext>
            </a:extLst>
          </p:cNvPr>
          <p:cNvGrpSpPr/>
          <p:nvPr/>
        </p:nvGrpSpPr>
        <p:grpSpPr>
          <a:xfrm>
            <a:off x="730093" y="695982"/>
            <a:ext cx="3870188"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衡量結果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1653405"/>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2470575"/>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063093" y="327823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07926496-7633-DA43-A932-7FAABE4ED433}"/>
              </a:ext>
            </a:extLst>
          </p:cNvPr>
          <p:cNvSpPr txBox="1"/>
          <p:nvPr/>
        </p:nvSpPr>
        <p:spPr>
          <a:xfrm>
            <a:off x="354016" y="1414704"/>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2" name="TextBox 11">
            <a:extLst>
              <a:ext uri="{FF2B5EF4-FFF2-40B4-BE49-F238E27FC236}">
                <a16:creationId xmlns:a16="http://schemas.microsoft.com/office/drawing/2014/main" id="{419259F2-8A5A-484B-A9ED-E2CCA4D6CC7E}"/>
              </a:ext>
            </a:extLst>
          </p:cNvPr>
          <p:cNvSpPr txBox="1"/>
          <p:nvPr/>
        </p:nvSpPr>
        <p:spPr>
          <a:xfrm>
            <a:off x="392551" y="2309085"/>
            <a:ext cx="6954508"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grpSp>
        <p:nvGrpSpPr>
          <p:cNvPr id="14" name="Group 13">
            <a:extLst>
              <a:ext uri="{FF2B5EF4-FFF2-40B4-BE49-F238E27FC236}">
                <a16:creationId xmlns:a16="http://schemas.microsoft.com/office/drawing/2014/main" id="{755E2817-A758-F545-8608-C3794E823AB3}"/>
              </a:ext>
            </a:extLst>
          </p:cNvPr>
          <p:cNvGrpSpPr/>
          <p:nvPr/>
        </p:nvGrpSpPr>
        <p:grpSpPr>
          <a:xfrm>
            <a:off x="2925608" y="3170982"/>
            <a:ext cx="1849858" cy="559962"/>
            <a:chOff x="2780974" y="4028901"/>
            <a:chExt cx="1849858" cy="559962"/>
          </a:xfrm>
        </p:grpSpPr>
        <p:sp>
          <p:nvSpPr>
            <p:cNvPr id="16" name="Diamond 15">
              <a:extLst>
                <a:ext uri="{FF2B5EF4-FFF2-40B4-BE49-F238E27FC236}">
                  <a16:creationId xmlns:a16="http://schemas.microsoft.com/office/drawing/2014/main" id="{B053C316-1A1E-1940-B8DC-E7790A31A531}"/>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4" name="Diamond 23">
              <a:extLst>
                <a:ext uri="{FF2B5EF4-FFF2-40B4-BE49-F238E27FC236}">
                  <a16:creationId xmlns:a16="http://schemas.microsoft.com/office/drawing/2014/main" id="{EBE7F619-5378-7C42-BCDF-52AA5FD1E82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Diamond 24">
              <a:extLst>
                <a:ext uri="{FF2B5EF4-FFF2-40B4-BE49-F238E27FC236}">
                  <a16:creationId xmlns:a16="http://schemas.microsoft.com/office/drawing/2014/main" id="{84228DE5-6A60-0548-BA0B-F2F62FDD9FFF}"/>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120256" y="1796490"/>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578349" y="2627801"/>
            <a:ext cx="6417142" cy="369332"/>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某種形式的情緒分析有助於衡量員工的敬業度、活力和熱情。</a:t>
            </a:r>
          </a:p>
        </p:txBody>
      </p:sp>
      <p:grpSp>
        <p:nvGrpSpPr>
          <p:cNvPr id="23" name="Group 22">
            <a:extLst>
              <a:ext uri="{FF2B5EF4-FFF2-40B4-BE49-F238E27FC236}">
                <a16:creationId xmlns:a16="http://schemas.microsoft.com/office/drawing/2014/main" id="{A215FACA-76A1-8947-BDEF-8D970101ABB2}"/>
              </a:ext>
            </a:extLst>
          </p:cNvPr>
          <p:cNvGrpSpPr/>
          <p:nvPr/>
        </p:nvGrpSpPr>
        <p:grpSpPr>
          <a:xfrm>
            <a:off x="3006344" y="3122688"/>
            <a:ext cx="1220868" cy="364149"/>
            <a:chOff x="3068663" y="3292522"/>
            <a:chExt cx="1220868" cy="364149"/>
          </a:xfrm>
        </p:grpSpPr>
        <p:sp>
          <p:nvSpPr>
            <p:cNvPr id="25" name="Oval 24">
              <a:extLst>
                <a:ext uri="{FF2B5EF4-FFF2-40B4-BE49-F238E27FC236}">
                  <a16:creationId xmlns:a16="http://schemas.microsoft.com/office/drawing/2014/main" id="{306674F8-7C55-534F-849D-CDB3CC4DC94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16678C2-9822-DB4D-A7AC-A00F0CFAE4CF}"/>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314EC107-ED9B-FB4A-82E4-7C99555FB3FA}"/>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BB7DBD0E-454C-9D49-BBEC-7CC1631D6A7C}"/>
              </a:ext>
            </a:extLst>
          </p:cNvPr>
          <p:cNvSpPr txBox="1"/>
          <p:nvPr/>
        </p:nvSpPr>
        <p:spPr>
          <a:xfrm>
            <a:off x="344589" y="155610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2" name="TextBox 11">
            <a:extLst>
              <a:ext uri="{FF2B5EF4-FFF2-40B4-BE49-F238E27FC236}">
                <a16:creationId xmlns:a16="http://schemas.microsoft.com/office/drawing/2014/main" id="{8E4948E8-B828-8146-AD9B-A8AA40348885}"/>
              </a:ext>
            </a:extLst>
          </p:cNvPr>
          <p:cNvSpPr txBox="1"/>
          <p:nvPr/>
        </p:nvSpPr>
        <p:spPr>
          <a:xfrm>
            <a:off x="344589" y="2395057"/>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grpSp>
        <p:nvGrpSpPr>
          <p:cNvPr id="14" name="Group 13">
            <a:extLst>
              <a:ext uri="{FF2B5EF4-FFF2-40B4-BE49-F238E27FC236}">
                <a16:creationId xmlns:a16="http://schemas.microsoft.com/office/drawing/2014/main" id="{D35D6783-9691-F641-A495-1D7BA7FCE305}"/>
              </a:ext>
            </a:extLst>
          </p:cNvPr>
          <p:cNvGrpSpPr/>
          <p:nvPr/>
        </p:nvGrpSpPr>
        <p:grpSpPr>
          <a:xfrm>
            <a:off x="2916174" y="3157897"/>
            <a:ext cx="1849858" cy="559962"/>
            <a:chOff x="2780974" y="4028901"/>
            <a:chExt cx="1849858" cy="559962"/>
          </a:xfrm>
        </p:grpSpPr>
        <p:sp>
          <p:nvSpPr>
            <p:cNvPr id="15" name="Diamond 14">
              <a:extLst>
                <a:ext uri="{FF2B5EF4-FFF2-40B4-BE49-F238E27FC236}">
                  <a16:creationId xmlns:a16="http://schemas.microsoft.com/office/drawing/2014/main" id="{12AD5FF3-4B5C-B241-A240-B797086D1CB2}"/>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6" name="Diamond 15">
              <a:extLst>
                <a:ext uri="{FF2B5EF4-FFF2-40B4-BE49-F238E27FC236}">
                  <a16:creationId xmlns:a16="http://schemas.microsoft.com/office/drawing/2014/main" id="{5F3AC123-96DE-A849-B8B9-E480C2FEE47B}"/>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Diamond 16">
              <a:extLst>
                <a:ext uri="{FF2B5EF4-FFF2-40B4-BE49-F238E27FC236}">
                  <a16:creationId xmlns:a16="http://schemas.microsoft.com/office/drawing/2014/main" id="{D4F052B7-F48F-6F42-A551-938EDD0161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22041" y="1537252"/>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4528" y="2354422"/>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按功能對使用方式進行衡量，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00800" y="349673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846386"/>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(v1.0.2)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br>
              <a:rPr lang="ja-JP" altLang="en-US" sz="700">
                <a:solidFill>
                  <a:schemeClr val="bg1">
                    <a:lumMod val="75000"/>
                  </a:schemeClr>
                </a:solidFill>
                <a:latin typeface="Ubuntu Light" panose="020B0304030602030204" pitchFamily="34" charset="0"/>
              </a:rPr>
            </a:br>
            <a:r>
              <a:rPr lang="ja-JP" altLang="en-US" sz="700">
                <a:solidFill>
                  <a:schemeClr val="bg1">
                    <a:lumMod val="75000"/>
                  </a:schemeClr>
                </a:solidFill>
                <a:latin typeface="Ubuntu Light" panose="020B0304030602030204" pitchFamily="34" charset="0"/>
              </a:rPr>
              <a:t>繁體中文翻譯</a:t>
            </a:r>
            <a:r>
              <a:rPr lang="nl-NL" altLang="ja-JP" sz="700" dirty="0">
                <a:solidFill>
                  <a:schemeClr val="bg1">
                    <a:lumMod val="75000"/>
                  </a:schemeClr>
                </a:solidFill>
                <a:latin typeface="Ubuntu Light" panose="020B0304030602030204" pitchFamily="34" charset="0"/>
              </a:rPr>
              <a:t>: Tony Lee - Scrum.org PST</a:t>
            </a:r>
            <a:endParaRPr lang="en-GB" sz="700" dirty="0">
              <a:solidFill>
                <a:schemeClr val="bg1">
                  <a:lumMod val="75000"/>
                </a:schemeClr>
              </a:solidFill>
              <a:latin typeface="Ubuntu Light" panose="020B0304030602030204" pitchFamily="34" charset="0"/>
            </a:endParaRP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136689" y="1371573"/>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767291" y="2208307"/>
            <a:ext cx="3877985"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那麼它可能會獲得潛在的市場份額。</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774270" y="3286150"/>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1678655"/>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2495825"/>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56297" y="302539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9170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02808" y="2382703"/>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表示客戶希望獲得的體驗的衡量。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11" name="TextBox 10">
            <a:extLst>
              <a:ext uri="{FF2B5EF4-FFF2-40B4-BE49-F238E27FC236}">
                <a16:creationId xmlns:a16="http://schemas.microsoft.com/office/drawing/2014/main" id="{1C37D701-5D86-7543-9157-58D60C311633}"/>
              </a:ext>
            </a:extLst>
          </p:cNvPr>
          <p:cNvSpPr txBox="1"/>
          <p:nvPr/>
        </p:nvSpPr>
        <p:spPr>
          <a:xfrm>
            <a:off x="250321" y="1565533"/>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16136" y="3041830"/>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12ABDA8E-8793-7D49-9CFE-931E4F6E58C7}"/>
              </a:ext>
            </a:extLst>
          </p:cNvPr>
          <p:cNvSpPr txBox="1"/>
          <p:nvPr/>
        </p:nvSpPr>
        <p:spPr>
          <a:xfrm>
            <a:off x="325721" y="1376997"/>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27" name="TextBox 26">
            <a:extLst>
              <a:ext uri="{FF2B5EF4-FFF2-40B4-BE49-F238E27FC236}">
                <a16:creationId xmlns:a16="http://schemas.microsoft.com/office/drawing/2014/main" id="{51FA2BA5-9E5C-0E4B-A25A-D10032FB0289}"/>
              </a:ext>
            </a:extLst>
          </p:cNvPr>
          <p:cNvSpPr txBox="1"/>
          <p:nvPr/>
        </p:nvSpPr>
        <p:spPr>
          <a:xfrm>
            <a:off x="325720" y="2194167"/>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對於頻繁或連續發佈的團隊，</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此度量已被實際的發佈度量所取代。</a:t>
            </a:r>
          </a:p>
        </p:txBody>
      </p:sp>
      <p:grpSp>
        <p:nvGrpSpPr>
          <p:cNvPr id="28" name="Group 27">
            <a:extLst>
              <a:ext uri="{FF2B5EF4-FFF2-40B4-BE49-F238E27FC236}">
                <a16:creationId xmlns:a16="http://schemas.microsoft.com/office/drawing/2014/main" id="{66A9343F-0C04-8846-A926-C6EBBBCECB10}"/>
              </a:ext>
            </a:extLst>
          </p:cNvPr>
          <p:cNvGrpSpPr/>
          <p:nvPr/>
        </p:nvGrpSpPr>
        <p:grpSpPr>
          <a:xfrm>
            <a:off x="2897311" y="3244897"/>
            <a:ext cx="1849858" cy="559962"/>
            <a:chOff x="2780974" y="4028901"/>
            <a:chExt cx="1849858" cy="559962"/>
          </a:xfrm>
        </p:grpSpPr>
        <p:sp>
          <p:nvSpPr>
            <p:cNvPr id="29" name="Diamond 28">
              <a:extLst>
                <a:ext uri="{FF2B5EF4-FFF2-40B4-BE49-F238E27FC236}">
                  <a16:creationId xmlns:a16="http://schemas.microsoft.com/office/drawing/2014/main" id="{032204E7-7A56-6146-A345-DE5BB2A2426B}"/>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30" name="Diamond 29">
              <a:extLst>
                <a:ext uri="{FF2B5EF4-FFF2-40B4-BE49-F238E27FC236}">
                  <a16:creationId xmlns:a16="http://schemas.microsoft.com/office/drawing/2014/main" id="{EE9C71B3-A90F-DE4F-A6B2-7EBB042989F3}"/>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Diamond 30">
              <a:extLst>
                <a:ext uri="{FF2B5EF4-FFF2-40B4-BE49-F238E27FC236}">
                  <a16:creationId xmlns:a16="http://schemas.microsoft.com/office/drawing/2014/main" id="{C03352D9-AFAB-044D-8D9A-6E4895CD94D5}"/>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A8FFF8D7-D2F8-974A-A788-F89FB608C80E}"/>
              </a:ext>
            </a:extLst>
          </p:cNvPr>
          <p:cNvSpPr txBox="1"/>
          <p:nvPr/>
        </p:nvSpPr>
        <p:spPr>
          <a:xfrm>
            <a:off x="283314" y="1560820"/>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8" name="TextBox 17">
            <a:extLst>
              <a:ext uri="{FF2B5EF4-FFF2-40B4-BE49-F238E27FC236}">
                <a16:creationId xmlns:a16="http://schemas.microsoft.com/office/drawing/2014/main" id="{2C857B28-B605-D448-B391-5902D9C0B74D}"/>
              </a:ext>
            </a:extLst>
          </p:cNvPr>
          <p:cNvSpPr txBox="1"/>
          <p:nvPr/>
        </p:nvSpPr>
        <p:spPr>
          <a:xfrm>
            <a:off x="283315" y="2377990"/>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0" name="Group 19">
            <a:extLst>
              <a:ext uri="{FF2B5EF4-FFF2-40B4-BE49-F238E27FC236}">
                <a16:creationId xmlns:a16="http://schemas.microsoft.com/office/drawing/2014/main" id="{65DF3F5D-ACCB-084B-BBDF-52083CFAB783}"/>
              </a:ext>
            </a:extLst>
          </p:cNvPr>
          <p:cNvGrpSpPr/>
          <p:nvPr/>
        </p:nvGrpSpPr>
        <p:grpSpPr>
          <a:xfrm>
            <a:off x="3169386" y="3388127"/>
            <a:ext cx="1220868" cy="364149"/>
            <a:chOff x="3068663" y="3292522"/>
            <a:chExt cx="1220868" cy="364149"/>
          </a:xfrm>
        </p:grpSpPr>
        <p:sp>
          <p:nvSpPr>
            <p:cNvPr id="22" name="Oval 21">
              <a:extLst>
                <a:ext uri="{FF2B5EF4-FFF2-40B4-BE49-F238E27FC236}">
                  <a16:creationId xmlns:a16="http://schemas.microsoft.com/office/drawing/2014/main" id="{E448C75B-E151-DD4D-80A1-293DB6100B44}"/>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DE08CA77-2E9C-B345-B2F7-812B6761847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6ED5855F-1AB1-F44B-9D6C-58CDEBA7904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89890" y="1614171"/>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088180" y="2895575"/>
            <a:ext cx="3454793" cy="323165"/>
          </a:xfrm>
          <a:prstGeom prst="rect">
            <a:avLst/>
          </a:prstGeom>
          <a:noFill/>
        </p:spPr>
        <p:txBody>
          <a:bodyPr wrap="none" rtlCol="0">
            <a:spAutoFit/>
          </a:bodyPr>
          <a:lstStyle/>
          <a:p>
            <a:pPr algn="ctr"/>
            <a:r>
              <a:rPr lang="zh-TW" altLang="en-GB" sz="15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5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3E13EA36-0A14-DF44-AA3D-2CBC5A56B2F5}"/>
              </a:ext>
            </a:extLst>
          </p:cNvPr>
          <p:cNvSpPr txBox="1"/>
          <p:nvPr/>
        </p:nvSpPr>
        <p:spPr>
          <a:xfrm>
            <a:off x="283315" y="1311009"/>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27" name="TextBox 26">
            <a:extLst>
              <a:ext uri="{FF2B5EF4-FFF2-40B4-BE49-F238E27FC236}">
                <a16:creationId xmlns:a16="http://schemas.microsoft.com/office/drawing/2014/main" id="{75867F76-A5B9-AD47-A409-EE569CB4B27B}"/>
              </a:ext>
            </a:extLst>
          </p:cNvPr>
          <p:cNvSpPr txBox="1"/>
          <p:nvPr/>
        </p:nvSpPr>
        <p:spPr>
          <a:xfrm>
            <a:off x="283315" y="2128179"/>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grpSp>
        <p:nvGrpSpPr>
          <p:cNvPr id="28" name="Group 27">
            <a:extLst>
              <a:ext uri="{FF2B5EF4-FFF2-40B4-BE49-F238E27FC236}">
                <a16:creationId xmlns:a16="http://schemas.microsoft.com/office/drawing/2014/main" id="{CCA2055E-5C8B-4047-B0EB-6C5DE54BEE46}"/>
              </a:ext>
            </a:extLst>
          </p:cNvPr>
          <p:cNvGrpSpPr/>
          <p:nvPr/>
        </p:nvGrpSpPr>
        <p:grpSpPr>
          <a:xfrm>
            <a:off x="2854907" y="3178909"/>
            <a:ext cx="1849858" cy="559962"/>
            <a:chOff x="2780974" y="4028901"/>
            <a:chExt cx="1849858" cy="559962"/>
          </a:xfrm>
        </p:grpSpPr>
        <p:sp>
          <p:nvSpPr>
            <p:cNvPr id="29" name="Diamond 28">
              <a:extLst>
                <a:ext uri="{FF2B5EF4-FFF2-40B4-BE49-F238E27FC236}">
                  <a16:creationId xmlns:a16="http://schemas.microsoft.com/office/drawing/2014/main" id="{7A23DFF3-1F0A-734B-A9AB-A6E9493E6CBD}"/>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30" name="Diamond 29">
              <a:extLst>
                <a:ext uri="{FF2B5EF4-FFF2-40B4-BE49-F238E27FC236}">
                  <a16:creationId xmlns:a16="http://schemas.microsoft.com/office/drawing/2014/main" id="{1424BE04-4175-A044-AFA6-1762D32B9225}"/>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Diamond 30">
              <a:extLst>
                <a:ext uri="{FF2B5EF4-FFF2-40B4-BE49-F238E27FC236}">
                  <a16:creationId xmlns:a16="http://schemas.microsoft.com/office/drawing/2014/main" id="{28ED6E78-D617-5B47-BD48-84FB3DCDC165}"/>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4" y="1504258"/>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8711" y="2382370"/>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209207" y="319978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1268589"/>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529960" y="2137606"/>
            <a:ext cx="457048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這項度量有助於反映組織接觸客戶的能力。</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970267"/>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46F8DB85-284E-5241-9733-7FD683CC99B1}"/>
              </a:ext>
            </a:extLst>
          </p:cNvPr>
          <p:cNvSpPr txBox="1"/>
          <p:nvPr/>
        </p:nvSpPr>
        <p:spPr>
          <a:xfrm>
            <a:off x="283329" y="1384990"/>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8" name="TextBox 17">
            <a:extLst>
              <a:ext uri="{FF2B5EF4-FFF2-40B4-BE49-F238E27FC236}">
                <a16:creationId xmlns:a16="http://schemas.microsoft.com/office/drawing/2014/main" id="{D518A693-FE31-D640-8622-6C6F51203541}"/>
              </a:ext>
            </a:extLst>
          </p:cNvPr>
          <p:cNvSpPr txBox="1"/>
          <p:nvPr/>
        </p:nvSpPr>
        <p:spPr>
          <a:xfrm>
            <a:off x="283315" y="2202160"/>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從提出想法或建立假設到客戶從該想法中受益的時間。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0" name="Group 19">
            <a:extLst>
              <a:ext uri="{FF2B5EF4-FFF2-40B4-BE49-F238E27FC236}">
                <a16:creationId xmlns:a16="http://schemas.microsoft.com/office/drawing/2014/main" id="{24116E73-A6B6-F54D-B73F-C8CEEE5A7041}"/>
              </a:ext>
            </a:extLst>
          </p:cNvPr>
          <p:cNvGrpSpPr/>
          <p:nvPr/>
        </p:nvGrpSpPr>
        <p:grpSpPr>
          <a:xfrm>
            <a:off x="3169386" y="3352860"/>
            <a:ext cx="1220868" cy="364149"/>
            <a:chOff x="3068663" y="3292522"/>
            <a:chExt cx="1220868" cy="364149"/>
          </a:xfrm>
        </p:grpSpPr>
        <p:sp>
          <p:nvSpPr>
            <p:cNvPr id="22" name="Oval 21">
              <a:extLst>
                <a:ext uri="{FF2B5EF4-FFF2-40B4-BE49-F238E27FC236}">
                  <a16:creationId xmlns:a16="http://schemas.microsoft.com/office/drawing/2014/main" id="{1838A19B-22AE-E747-B153-E0717D161F3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3292EAB5-73EB-D241-8801-1C10FBB4CAE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04E98B51-A779-284E-BDF9-ABEA6A7AA635}"/>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0082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387010" y="1626808"/>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39497" y="2443978"/>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33793" y="2995629"/>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8088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15930" y="2519392"/>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11" name="TextBox 10">
            <a:extLst>
              <a:ext uri="{FF2B5EF4-FFF2-40B4-BE49-F238E27FC236}">
                <a16:creationId xmlns:a16="http://schemas.microsoft.com/office/drawing/2014/main" id="{1C37D701-5D86-7543-9157-58D60C311633}"/>
              </a:ext>
            </a:extLst>
          </p:cNvPr>
          <p:cNvSpPr txBox="1"/>
          <p:nvPr/>
        </p:nvSpPr>
        <p:spPr>
          <a:xfrm>
            <a:off x="363443" y="1702222"/>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929258" y="3084130"/>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35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387010" y="1645661"/>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39497" y="2462831"/>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6788" y="3110232"/>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28929" y="1424131"/>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106003" y="2297862"/>
            <a:ext cx="549381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00522" y="312580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621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97076" y="2255442"/>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11" name="TextBox 10">
            <a:extLst>
              <a:ext uri="{FF2B5EF4-FFF2-40B4-BE49-F238E27FC236}">
                <a16:creationId xmlns:a16="http://schemas.microsoft.com/office/drawing/2014/main" id="{1C37D701-5D86-7543-9157-58D60C311633}"/>
              </a:ext>
            </a:extLst>
          </p:cNvPr>
          <p:cNvSpPr txBox="1"/>
          <p:nvPr/>
        </p:nvSpPr>
        <p:spPr>
          <a:xfrm>
            <a:off x="344589" y="1438272"/>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746500" y="3092487"/>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0874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9EE9AC8B-1F1B-2F4A-81BA-72B811875070}"/>
              </a:ext>
            </a:extLst>
          </p:cNvPr>
          <p:cNvSpPr txBox="1"/>
          <p:nvPr/>
        </p:nvSpPr>
        <p:spPr>
          <a:xfrm>
            <a:off x="283331" y="143115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戰略轉向的時間</a:t>
            </a:r>
          </a:p>
        </p:txBody>
      </p:sp>
      <p:sp>
        <p:nvSpPr>
          <p:cNvPr id="18" name="TextBox 17">
            <a:extLst>
              <a:ext uri="{FF2B5EF4-FFF2-40B4-BE49-F238E27FC236}">
                <a16:creationId xmlns:a16="http://schemas.microsoft.com/office/drawing/2014/main" id="{47DDEAAB-14AD-CC4B-B043-67005A765E0F}"/>
              </a:ext>
            </a:extLst>
          </p:cNvPr>
          <p:cNvSpPr txBox="1"/>
          <p:nvPr/>
        </p:nvSpPr>
        <p:spPr>
          <a:xfrm>
            <a:off x="283313" y="2248326"/>
            <a:ext cx="6993048" cy="830997"/>
          </a:xfrm>
          <a:prstGeom prst="rect">
            <a:avLst/>
          </a:prstGeom>
          <a:noFill/>
        </p:spPr>
        <p:txBody>
          <a:bodyPr wrap="square" rtlCol="0">
            <a:spAutoFit/>
          </a:bodyPr>
          <a:lstStyle/>
          <a:p>
            <a:pPr algn="ctr"/>
            <a:r>
              <a:rPr lang="zh-TW" altLang="en-US" sz="1600" dirty="0">
                <a:solidFill>
                  <a:schemeClr val="bg1"/>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0" name="Group 19">
            <a:extLst>
              <a:ext uri="{FF2B5EF4-FFF2-40B4-BE49-F238E27FC236}">
                <a16:creationId xmlns:a16="http://schemas.microsoft.com/office/drawing/2014/main" id="{A9EE0999-4382-AA41-84E0-4647B543E82E}"/>
              </a:ext>
            </a:extLst>
          </p:cNvPr>
          <p:cNvGrpSpPr/>
          <p:nvPr/>
        </p:nvGrpSpPr>
        <p:grpSpPr>
          <a:xfrm>
            <a:off x="3169380" y="3201414"/>
            <a:ext cx="1220868" cy="364149"/>
            <a:chOff x="3068663" y="3292522"/>
            <a:chExt cx="1220868" cy="364149"/>
          </a:xfrm>
        </p:grpSpPr>
        <p:sp>
          <p:nvSpPr>
            <p:cNvPr id="22" name="Oval 21">
              <a:extLst>
                <a:ext uri="{FF2B5EF4-FFF2-40B4-BE49-F238E27FC236}">
                  <a16:creationId xmlns:a16="http://schemas.microsoft.com/office/drawing/2014/main" id="{6320081F-7FC2-C043-A922-A1FE834A6D75}"/>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44CAA2A3-BBC0-9C4E-ACE7-48B19FC2DB7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633BE254-4EC8-C04A-9A9A-65425E8F3D8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extBox 34">
            <a:extLst>
              <a:ext uri="{FF2B5EF4-FFF2-40B4-BE49-F238E27FC236}">
                <a16:creationId xmlns:a16="http://schemas.microsoft.com/office/drawing/2014/main" id="{06E97BD3-6E3C-8B4B-BC75-F37D02362AC0}"/>
              </a:ext>
            </a:extLst>
          </p:cNvPr>
          <p:cNvSpPr txBox="1"/>
          <p:nvPr/>
        </p:nvSpPr>
        <p:spPr>
          <a:xfrm>
            <a:off x="1220893" y="1695492"/>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上市時間</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801170" y="2880577"/>
            <a:ext cx="4031873" cy="323165"/>
          </a:xfrm>
          <a:prstGeom prst="rect">
            <a:avLst/>
          </a:prstGeom>
          <a:noFill/>
        </p:spPr>
        <p:txBody>
          <a:bodyPr wrap="none" rtlCol="0">
            <a:spAutoFit/>
          </a:bodyPr>
          <a:lstStyle/>
          <a:p>
            <a:pPr algn="ctr"/>
            <a:r>
              <a:rPr lang="zh-TW" altLang="en-US" sz="15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
        <p:nvSpPr>
          <p:cNvPr id="3" name="Rectangle 2">
            <a:extLst>
              <a:ext uri="{FF2B5EF4-FFF2-40B4-BE49-F238E27FC236}">
                <a16:creationId xmlns:a16="http://schemas.microsoft.com/office/drawing/2014/main" id="{ADAC2012-93B8-D946-B88B-11337F158D34}"/>
              </a:ext>
            </a:extLst>
          </p:cNvPr>
          <p:cNvSpPr/>
          <p:nvPr/>
        </p:nvSpPr>
        <p:spPr>
          <a:xfrm>
            <a:off x="1080460" y="1712120"/>
            <a:ext cx="1441420" cy="523220"/>
          </a:xfrm>
          <a:prstGeom prst="rect">
            <a:avLst/>
          </a:prstGeom>
        </p:spPr>
        <p:txBody>
          <a:bodyPr wrap="none">
            <a:spAutoFit/>
          </a:bodyPr>
          <a:lstStyle/>
          <a:p>
            <a:r>
              <a:rPr lang="en-US" altLang="zh-TW" sz="2800" b="1" dirty="0">
                <a:latin typeface="Noto Sans Mono CJK TC Bold" panose="020B0500000000000000" pitchFamily="34" charset="-128"/>
                <a:ea typeface="Noto Sans Mono CJK TC Bold" panose="020B0500000000000000" pitchFamily="34" charset="-128"/>
              </a:rPr>
              <a:t>(</a:t>
            </a:r>
            <a:r>
              <a:rPr lang="zh-TW" altLang="en-US" sz="2800" b="1" dirty="0">
                <a:latin typeface="Noto Sans Mono CJK TC Bold" panose="020B0500000000000000" pitchFamily="34" charset="-128"/>
                <a:ea typeface="Noto Sans Mono CJK TC Bold" panose="020B0500000000000000" pitchFamily="34" charset="-128"/>
              </a:rPr>
              <a:t>產品</a:t>
            </a:r>
            <a:r>
              <a:rPr lang="en-US" altLang="zh-TW" sz="2800" b="1" dirty="0">
                <a:latin typeface="Noto Sans Mono CJK TC Bold" panose="020B0500000000000000" pitchFamily="34" charset="-128"/>
                <a:ea typeface="Noto Sans Mono CJK TC Bold" panose="020B0500000000000000" pitchFamily="34" charset="-128"/>
              </a:rPr>
              <a:t>) </a:t>
            </a:r>
            <a:endParaRPr lang="en-US" sz="2800" dirty="0"/>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4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702990ED-5661-894F-92FC-279B8A8642DE}"/>
              </a:ext>
            </a:extLst>
          </p:cNvPr>
          <p:cNvSpPr txBox="1"/>
          <p:nvPr/>
        </p:nvSpPr>
        <p:spPr>
          <a:xfrm>
            <a:off x="283275" y="1466552"/>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8" name="TextBox 17">
            <a:extLst>
              <a:ext uri="{FF2B5EF4-FFF2-40B4-BE49-F238E27FC236}">
                <a16:creationId xmlns:a16="http://schemas.microsoft.com/office/drawing/2014/main" id="{AB55BE03-1858-5242-B59D-98563A39F31C}"/>
              </a:ext>
            </a:extLst>
          </p:cNvPr>
          <p:cNvSpPr txBox="1"/>
          <p:nvPr/>
        </p:nvSpPr>
        <p:spPr>
          <a:xfrm>
            <a:off x="283257" y="2283722"/>
            <a:ext cx="6993048"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0" name="Group 19">
            <a:extLst>
              <a:ext uri="{FF2B5EF4-FFF2-40B4-BE49-F238E27FC236}">
                <a16:creationId xmlns:a16="http://schemas.microsoft.com/office/drawing/2014/main" id="{7CC7D3C2-24D9-4F4D-9BBA-2F6A2C0315F7}"/>
              </a:ext>
            </a:extLst>
          </p:cNvPr>
          <p:cNvGrpSpPr/>
          <p:nvPr/>
        </p:nvGrpSpPr>
        <p:grpSpPr>
          <a:xfrm>
            <a:off x="3169323" y="3138662"/>
            <a:ext cx="1220868" cy="364149"/>
            <a:chOff x="3068663" y="3292522"/>
            <a:chExt cx="1220868" cy="364149"/>
          </a:xfrm>
        </p:grpSpPr>
        <p:sp>
          <p:nvSpPr>
            <p:cNvPr id="22" name="Oval 21">
              <a:extLst>
                <a:ext uri="{FF2B5EF4-FFF2-40B4-BE49-F238E27FC236}">
                  <a16:creationId xmlns:a16="http://schemas.microsoft.com/office/drawing/2014/main" id="{35A466B7-39DC-6C4F-AA73-873AAECD12F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2F49B01C-C378-8440-A981-68196813823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845D2EE7-78EC-EE4D-B381-FFD5037C1495}"/>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363443" y="1268589"/>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63443" y="2118753"/>
            <a:ext cx="6878806"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自上次衡量以來，對缺陷變化進行的衡量。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缺陷通常是指無法正常運作。</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935036" y="3163602"/>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341118" y="1740495"/>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159" y="2609513"/>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221428" y="310931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401150" y="1570247"/>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9" name="TextBox 18">
            <a:extLst>
              <a:ext uri="{FF2B5EF4-FFF2-40B4-BE49-F238E27FC236}">
                <a16:creationId xmlns:a16="http://schemas.microsoft.com/office/drawing/2014/main" id="{78B55A94-2BA7-CB47-B2FC-0E222AE6FDB7}"/>
              </a:ext>
            </a:extLst>
          </p:cNvPr>
          <p:cNvSpPr txBox="1"/>
          <p:nvPr/>
        </p:nvSpPr>
        <p:spPr>
          <a:xfrm>
            <a:off x="882178" y="2387417"/>
            <a:ext cx="5724644"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19571" y="317302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extBox 26">
            <a:extLst>
              <a:ext uri="{FF2B5EF4-FFF2-40B4-BE49-F238E27FC236}">
                <a16:creationId xmlns:a16="http://schemas.microsoft.com/office/drawing/2014/main" id="{BF62F4AC-61AB-2640-80F4-020BE7C943CB}"/>
              </a:ext>
            </a:extLst>
          </p:cNvPr>
          <p:cNvSpPr txBox="1"/>
          <p:nvPr/>
        </p:nvSpPr>
        <p:spPr>
          <a:xfrm>
            <a:off x="283328" y="1384990"/>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28" name="TextBox 27">
            <a:extLst>
              <a:ext uri="{FF2B5EF4-FFF2-40B4-BE49-F238E27FC236}">
                <a16:creationId xmlns:a16="http://schemas.microsoft.com/office/drawing/2014/main" id="{7A0A7351-E50C-7E4A-8774-2E66E55D44BA}"/>
              </a:ext>
            </a:extLst>
          </p:cNvPr>
          <p:cNvSpPr txBox="1"/>
          <p:nvPr/>
        </p:nvSpPr>
        <p:spPr>
          <a:xfrm>
            <a:off x="283314" y="2202160"/>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9" name="Group 28">
            <a:extLst>
              <a:ext uri="{FF2B5EF4-FFF2-40B4-BE49-F238E27FC236}">
                <a16:creationId xmlns:a16="http://schemas.microsoft.com/office/drawing/2014/main" id="{EA3993B5-3767-0640-94F8-2AFFB87A2BBB}"/>
              </a:ext>
            </a:extLst>
          </p:cNvPr>
          <p:cNvGrpSpPr/>
          <p:nvPr/>
        </p:nvGrpSpPr>
        <p:grpSpPr>
          <a:xfrm>
            <a:off x="3169385" y="3352860"/>
            <a:ext cx="1220868" cy="364149"/>
            <a:chOff x="3068663" y="3292522"/>
            <a:chExt cx="1220868" cy="364149"/>
          </a:xfrm>
        </p:grpSpPr>
        <p:sp>
          <p:nvSpPr>
            <p:cNvPr id="30" name="Oval 29">
              <a:extLst>
                <a:ext uri="{FF2B5EF4-FFF2-40B4-BE49-F238E27FC236}">
                  <a16:creationId xmlns:a16="http://schemas.microsoft.com/office/drawing/2014/main" id="{8B47E78E-B0FB-0340-9D85-59D93C86B07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Oval 30">
              <a:extLst>
                <a:ext uri="{FF2B5EF4-FFF2-40B4-BE49-F238E27FC236}">
                  <a16:creationId xmlns:a16="http://schemas.microsoft.com/office/drawing/2014/main" id="{2A28C2FF-D198-3740-B9C0-7E1B88D685F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Oval 31">
              <a:extLst>
                <a:ext uri="{FF2B5EF4-FFF2-40B4-BE49-F238E27FC236}">
                  <a16:creationId xmlns:a16="http://schemas.microsoft.com/office/drawing/2014/main" id="{75B160DD-05B2-0446-A178-08B626C0511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53296C61-05CB-BF49-8F20-75944704A9B0}"/>
              </a:ext>
            </a:extLst>
          </p:cNvPr>
          <p:cNvSpPr txBox="1"/>
          <p:nvPr/>
        </p:nvSpPr>
        <p:spPr>
          <a:xfrm>
            <a:off x="283330" y="1344003"/>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2" name="TextBox 11">
            <a:extLst>
              <a:ext uri="{FF2B5EF4-FFF2-40B4-BE49-F238E27FC236}">
                <a16:creationId xmlns:a16="http://schemas.microsoft.com/office/drawing/2014/main" id="{8842BDEA-134E-2D46-9B43-753A8E9AA46F}"/>
              </a:ext>
            </a:extLst>
          </p:cNvPr>
          <p:cNvSpPr txBox="1"/>
          <p:nvPr/>
        </p:nvSpPr>
        <p:spPr>
          <a:xfrm>
            <a:off x="283315" y="2161173"/>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grpSp>
        <p:nvGrpSpPr>
          <p:cNvPr id="14" name="Group 13">
            <a:extLst>
              <a:ext uri="{FF2B5EF4-FFF2-40B4-BE49-F238E27FC236}">
                <a16:creationId xmlns:a16="http://schemas.microsoft.com/office/drawing/2014/main" id="{CA87B699-A66F-2C49-A8D9-66FDAC51CA72}"/>
              </a:ext>
            </a:extLst>
          </p:cNvPr>
          <p:cNvGrpSpPr/>
          <p:nvPr/>
        </p:nvGrpSpPr>
        <p:grpSpPr>
          <a:xfrm>
            <a:off x="2854905" y="3077893"/>
            <a:ext cx="1849858" cy="559962"/>
            <a:chOff x="2780974" y="4028901"/>
            <a:chExt cx="1849858" cy="559962"/>
          </a:xfrm>
        </p:grpSpPr>
        <p:sp>
          <p:nvSpPr>
            <p:cNvPr id="16" name="Diamond 15">
              <a:extLst>
                <a:ext uri="{FF2B5EF4-FFF2-40B4-BE49-F238E27FC236}">
                  <a16:creationId xmlns:a16="http://schemas.microsoft.com/office/drawing/2014/main" id="{4EB70159-32AC-C745-9D27-69F8EA1DF44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4" name="Diamond 23">
              <a:extLst>
                <a:ext uri="{FF2B5EF4-FFF2-40B4-BE49-F238E27FC236}">
                  <a16:creationId xmlns:a16="http://schemas.microsoft.com/office/drawing/2014/main" id="{3081554F-41E4-B74F-BBE4-3167DACDF83F}"/>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Diamond 24">
              <a:extLst>
                <a:ext uri="{FF2B5EF4-FFF2-40B4-BE49-F238E27FC236}">
                  <a16:creationId xmlns:a16="http://schemas.microsoft.com/office/drawing/2014/main" id="{B9F5ADCC-1D67-7B48-BB6D-8BDB91241EBA}"/>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22041" y="1593814"/>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4528" y="2410984"/>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067806" y="326592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7866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A61121D3-BEC4-8D40-9500-7BF9D5681A72}"/>
              </a:ext>
            </a:extLst>
          </p:cNvPr>
          <p:cNvSpPr txBox="1"/>
          <p:nvPr/>
        </p:nvSpPr>
        <p:spPr>
          <a:xfrm>
            <a:off x="283315" y="2397219"/>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15" name="Group 14">
            <a:extLst>
              <a:ext uri="{FF2B5EF4-FFF2-40B4-BE49-F238E27FC236}">
                <a16:creationId xmlns:a16="http://schemas.microsoft.com/office/drawing/2014/main" id="{2605532C-67CC-FC40-ABC8-6535830946E6}"/>
              </a:ext>
            </a:extLst>
          </p:cNvPr>
          <p:cNvGrpSpPr/>
          <p:nvPr/>
        </p:nvGrpSpPr>
        <p:grpSpPr>
          <a:xfrm>
            <a:off x="3169386" y="3185338"/>
            <a:ext cx="1220868" cy="364149"/>
            <a:chOff x="3068663" y="3292522"/>
            <a:chExt cx="1220868" cy="364149"/>
          </a:xfrm>
        </p:grpSpPr>
        <p:sp>
          <p:nvSpPr>
            <p:cNvPr id="20" name="Oval 19">
              <a:extLst>
                <a:ext uri="{FF2B5EF4-FFF2-40B4-BE49-F238E27FC236}">
                  <a16:creationId xmlns:a16="http://schemas.microsoft.com/office/drawing/2014/main" id="{295D8860-B7ED-9442-9935-EA3872515BF6}"/>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86199F0C-F154-8846-B6F7-09268F9E608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BAF6C1EE-358A-3940-9D50-90271FA5B8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5" name="TextBox 24">
            <a:extLst>
              <a:ext uri="{FF2B5EF4-FFF2-40B4-BE49-F238E27FC236}">
                <a16:creationId xmlns:a16="http://schemas.microsoft.com/office/drawing/2014/main" id="{5FEB4007-2F51-D040-94C9-531999BD2D1F}"/>
              </a:ext>
            </a:extLst>
          </p:cNvPr>
          <p:cNvSpPr txBox="1"/>
          <p:nvPr/>
        </p:nvSpPr>
        <p:spPr>
          <a:xfrm>
            <a:off x="283329" y="1580049"/>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0CF5D7C1-BFEC-4743-BCA8-B70536222C26}"/>
              </a:ext>
            </a:extLst>
          </p:cNvPr>
          <p:cNvSpPr txBox="1"/>
          <p:nvPr/>
        </p:nvSpPr>
        <p:spPr>
          <a:xfrm>
            <a:off x="283331" y="1428845"/>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8" name="TextBox 17">
            <a:extLst>
              <a:ext uri="{FF2B5EF4-FFF2-40B4-BE49-F238E27FC236}">
                <a16:creationId xmlns:a16="http://schemas.microsoft.com/office/drawing/2014/main" id="{A8ED51E6-20D0-C54D-8ACC-06651B82EA0E}"/>
              </a:ext>
            </a:extLst>
          </p:cNvPr>
          <p:cNvSpPr txBox="1"/>
          <p:nvPr/>
        </p:nvSpPr>
        <p:spPr>
          <a:xfrm>
            <a:off x="283317" y="2246015"/>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0" name="Group 19">
            <a:extLst>
              <a:ext uri="{FF2B5EF4-FFF2-40B4-BE49-F238E27FC236}">
                <a16:creationId xmlns:a16="http://schemas.microsoft.com/office/drawing/2014/main" id="{1A6B40E4-C17A-D84C-BEE0-43087C52075B}"/>
              </a:ext>
            </a:extLst>
          </p:cNvPr>
          <p:cNvGrpSpPr/>
          <p:nvPr/>
        </p:nvGrpSpPr>
        <p:grpSpPr>
          <a:xfrm>
            <a:off x="3169402" y="3385115"/>
            <a:ext cx="1220868" cy="364149"/>
            <a:chOff x="3068663" y="3292522"/>
            <a:chExt cx="1220868" cy="364149"/>
          </a:xfrm>
        </p:grpSpPr>
        <p:sp>
          <p:nvSpPr>
            <p:cNvPr id="22" name="Oval 21">
              <a:extLst>
                <a:ext uri="{FF2B5EF4-FFF2-40B4-BE49-F238E27FC236}">
                  <a16:creationId xmlns:a16="http://schemas.microsoft.com/office/drawing/2014/main" id="{9611DE76-EFDC-6740-BFA8-91E99BFD5B2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F4A68F9D-5D5C-874E-A876-ECFF031370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051B160E-D20A-1544-90A1-21848E778D1A}"/>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28119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406D431A-94FB-B346-916C-153E39AFB845}"/>
              </a:ext>
            </a:extLst>
          </p:cNvPr>
          <p:cNvSpPr txBox="1"/>
          <p:nvPr/>
        </p:nvSpPr>
        <p:spPr>
          <a:xfrm>
            <a:off x="283315" y="2250728"/>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已發佈的產品更改導致服務品質下降並需要修復</a:t>
            </a: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（例如，緊急修復、 回溯、補丁）的百分比。</a:t>
            </a:r>
          </a:p>
        </p:txBody>
      </p:sp>
      <p:sp>
        <p:nvSpPr>
          <p:cNvPr id="14" name="TextBox 13">
            <a:extLst>
              <a:ext uri="{FF2B5EF4-FFF2-40B4-BE49-F238E27FC236}">
                <a16:creationId xmlns:a16="http://schemas.microsoft.com/office/drawing/2014/main" id="{B5616ACD-D218-AC4C-A86C-852B37D012A5}"/>
              </a:ext>
            </a:extLst>
          </p:cNvPr>
          <p:cNvSpPr txBox="1"/>
          <p:nvPr/>
        </p:nvSpPr>
        <p:spPr>
          <a:xfrm>
            <a:off x="283329" y="1433558"/>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失敗率</a:t>
            </a:r>
          </a:p>
        </p:txBody>
      </p:sp>
      <p:grpSp>
        <p:nvGrpSpPr>
          <p:cNvPr id="16" name="Group 15">
            <a:extLst>
              <a:ext uri="{FF2B5EF4-FFF2-40B4-BE49-F238E27FC236}">
                <a16:creationId xmlns:a16="http://schemas.microsoft.com/office/drawing/2014/main" id="{2C649CC8-A7A2-9D48-8327-9B503A8EEEAF}"/>
              </a:ext>
            </a:extLst>
          </p:cNvPr>
          <p:cNvGrpSpPr/>
          <p:nvPr/>
        </p:nvGrpSpPr>
        <p:grpSpPr>
          <a:xfrm>
            <a:off x="2854906" y="3135236"/>
            <a:ext cx="1849858" cy="559962"/>
            <a:chOff x="2780974" y="4028901"/>
            <a:chExt cx="1849858" cy="559962"/>
          </a:xfrm>
        </p:grpSpPr>
        <p:sp>
          <p:nvSpPr>
            <p:cNvPr id="23" name="Diamond 22">
              <a:extLst>
                <a:ext uri="{FF2B5EF4-FFF2-40B4-BE49-F238E27FC236}">
                  <a16:creationId xmlns:a16="http://schemas.microsoft.com/office/drawing/2014/main" id="{4A058C5A-75A4-AA42-B6F0-B8F3AA803D3D}"/>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4" name="Diamond 23">
              <a:extLst>
                <a:ext uri="{FF2B5EF4-FFF2-40B4-BE49-F238E27FC236}">
                  <a16:creationId xmlns:a16="http://schemas.microsoft.com/office/drawing/2014/main" id="{B44E41C7-68FF-3641-BD2A-F716DB8433AD}"/>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Diamond 24">
              <a:extLst>
                <a:ext uri="{FF2B5EF4-FFF2-40B4-BE49-F238E27FC236}">
                  <a16:creationId xmlns:a16="http://schemas.microsoft.com/office/drawing/2014/main" id="{A7D8DBD4-20FA-AD44-807B-B106C5782DD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4" y="1674981"/>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創新能力</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186818" y="2990727"/>
            <a:ext cx="5186036" cy="323165"/>
          </a:xfrm>
          <a:prstGeom prst="rect">
            <a:avLst/>
          </a:prstGeom>
          <a:noFill/>
        </p:spPr>
        <p:txBody>
          <a:bodyPr wrap="none" rtlCol="0">
            <a:spAutoFit/>
          </a:bodyPr>
          <a:lstStyle/>
          <a:p>
            <a:pPr algn="ctr"/>
            <a:r>
              <a:rPr lang="zh-TW" altLang="en-US" sz="15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57722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extBox 4">
            <a:extLst>
              <a:ext uri="{FF2B5EF4-FFF2-40B4-BE49-F238E27FC236}">
                <a16:creationId xmlns:a16="http://schemas.microsoft.com/office/drawing/2014/main" id="{5B69D7B3-7AD4-9342-A179-DE07703B6634}"/>
              </a:ext>
            </a:extLst>
          </p:cNvPr>
          <p:cNvSpPr txBox="1"/>
          <p:nvPr/>
        </p:nvSpPr>
        <p:spPr>
          <a:xfrm>
            <a:off x="329715" y="1848217"/>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不要衡量產出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衡量結果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extBox 4">
            <a:extLst>
              <a:ext uri="{FF2B5EF4-FFF2-40B4-BE49-F238E27FC236}">
                <a16:creationId xmlns:a16="http://schemas.microsoft.com/office/drawing/2014/main" id="{5B69D7B3-7AD4-9342-A179-DE07703B6634}"/>
              </a:ext>
            </a:extLst>
          </p:cNvPr>
          <p:cNvSpPr txBox="1"/>
          <p:nvPr/>
        </p:nvSpPr>
        <p:spPr>
          <a:xfrm>
            <a:off x="329715" y="1848217"/>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175168" y="1078775"/>
            <a:ext cx="7054790" cy="2696820"/>
            <a:chOff x="175168" y="1078775"/>
            <a:chExt cx="7054790"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175168" y="2944598"/>
              <a:ext cx="6900243" cy="830997"/>
            </a:xfrm>
            <a:prstGeom prst="rect">
              <a:avLst/>
            </a:prstGeom>
            <a:noFill/>
          </p:spPr>
          <p:txBody>
            <a:bodyPr wrap="square" rtlCol="0">
              <a:spAutoFit/>
            </a:bodyPr>
            <a:lstStyle/>
            <a:p>
              <a:pPr algn="ctr"/>
              <a:r>
                <a:rPr lang="en-NL" sz="4800" dirty="0">
                  <a:latin typeface="Ubuntu" panose="020B0504030602030204" pitchFamily="34" charset="0"/>
                </a:rPr>
                <a:t>http://scrum.org/EBM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329713" y="236360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329715" y="1780670"/>
              <a:ext cx="6900243"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grpSp>
        <p:nvGrpSpPr>
          <p:cNvPr id="18" name="Group 17">
            <a:extLst>
              <a:ext uri="{FF2B5EF4-FFF2-40B4-BE49-F238E27FC236}">
                <a16:creationId xmlns:a16="http://schemas.microsoft.com/office/drawing/2014/main" id="{126D44AB-4C67-E24F-958D-108EF2968E75}"/>
              </a:ext>
            </a:extLst>
          </p:cNvPr>
          <p:cNvGrpSpPr/>
          <p:nvPr/>
        </p:nvGrpSpPr>
        <p:grpSpPr>
          <a:xfrm>
            <a:off x="2535641" y="709952"/>
            <a:ext cx="2413977" cy="3973103"/>
            <a:chOff x="2698415" y="205452"/>
            <a:chExt cx="2413977" cy="3973103"/>
          </a:xfrm>
        </p:grpSpPr>
        <p:pic>
          <p:nvPicPr>
            <p:cNvPr id="19" name="Picture 18">
              <a:extLst>
                <a:ext uri="{FF2B5EF4-FFF2-40B4-BE49-F238E27FC236}">
                  <a16:creationId xmlns:a16="http://schemas.microsoft.com/office/drawing/2014/main" id="{791AD3B6-45F9-3C49-8DD6-BB156D6A3005}"/>
                </a:ext>
              </a:extLst>
            </p:cNvPr>
            <p:cNvPicPr>
              <a:picLocks noChangeAspect="1"/>
            </p:cNvPicPr>
            <p:nvPr/>
          </p:nvPicPr>
          <p:blipFill rotWithShape="1">
            <a:blip r:embed="rId3"/>
            <a:srcRect l="-168" r="1"/>
            <a:stretch/>
          </p:blipFill>
          <p:spPr>
            <a:xfrm>
              <a:off x="2698415" y="205452"/>
              <a:ext cx="2413977" cy="2307055"/>
            </a:xfrm>
            <a:prstGeom prst="rect">
              <a:avLst/>
            </a:prstGeom>
          </p:spPr>
        </p:pic>
        <p:pic>
          <p:nvPicPr>
            <p:cNvPr id="20" name="Picture 19">
              <a:extLst>
                <a:ext uri="{FF2B5EF4-FFF2-40B4-BE49-F238E27FC236}">
                  <a16:creationId xmlns:a16="http://schemas.microsoft.com/office/drawing/2014/main" id="{87CC524E-5197-574D-A0D2-F7750DEE439C}"/>
                </a:ext>
              </a:extLst>
            </p:cNvPr>
            <p:cNvPicPr>
              <a:picLocks noChangeAspect="1"/>
            </p:cNvPicPr>
            <p:nvPr/>
          </p:nvPicPr>
          <p:blipFill>
            <a:blip r:embed="rId4"/>
            <a:stretch>
              <a:fillRect/>
            </a:stretch>
          </p:blipFill>
          <p:spPr>
            <a:xfrm>
              <a:off x="2712923" y="2518622"/>
              <a:ext cx="2396294" cy="1659933"/>
            </a:xfrm>
            <a:prstGeom prst="rect">
              <a:avLst/>
            </a:prstGeom>
          </p:spPr>
        </p:pic>
      </p:grpSp>
      <p:pic>
        <p:nvPicPr>
          <p:cNvPr id="21" name="Picture 20">
            <a:extLst>
              <a:ext uri="{FF2B5EF4-FFF2-40B4-BE49-F238E27FC236}">
                <a16:creationId xmlns:a16="http://schemas.microsoft.com/office/drawing/2014/main" id="{71E6F22A-1376-1C46-BB1D-A14455E33EA2}"/>
              </a:ext>
            </a:extLst>
          </p:cNvPr>
          <p:cNvPicPr>
            <a:picLocks noChangeAspect="1"/>
          </p:cNvPicPr>
          <p:nvPr/>
        </p:nvPicPr>
        <p:blipFill>
          <a:blip r:embed="rId5"/>
          <a:stretch>
            <a:fillRect/>
          </a:stretch>
        </p:blipFill>
        <p:spPr>
          <a:xfrm>
            <a:off x="4971217" y="709952"/>
            <a:ext cx="2534618" cy="1486714"/>
          </a:xfrm>
          <a:prstGeom prst="rect">
            <a:avLst/>
          </a:prstGeom>
        </p:spPr>
      </p:pic>
      <p:grpSp>
        <p:nvGrpSpPr>
          <p:cNvPr id="22" name="Group 21">
            <a:extLst>
              <a:ext uri="{FF2B5EF4-FFF2-40B4-BE49-F238E27FC236}">
                <a16:creationId xmlns:a16="http://schemas.microsoft.com/office/drawing/2014/main" id="{0C05B910-B920-8445-AFD4-D6501F7AC516}"/>
              </a:ext>
            </a:extLst>
          </p:cNvPr>
          <p:cNvGrpSpPr/>
          <p:nvPr/>
        </p:nvGrpSpPr>
        <p:grpSpPr>
          <a:xfrm>
            <a:off x="100065" y="709952"/>
            <a:ext cx="2414822" cy="4099912"/>
            <a:chOff x="208176" y="135718"/>
            <a:chExt cx="2414822" cy="4099912"/>
          </a:xfrm>
        </p:grpSpPr>
        <p:pic>
          <p:nvPicPr>
            <p:cNvPr id="23" name="Picture 22">
              <a:extLst>
                <a:ext uri="{FF2B5EF4-FFF2-40B4-BE49-F238E27FC236}">
                  <a16:creationId xmlns:a16="http://schemas.microsoft.com/office/drawing/2014/main" id="{8C1F5C42-279E-BE42-BA46-85BC8316C009}"/>
                </a:ext>
              </a:extLst>
            </p:cNvPr>
            <p:cNvPicPr>
              <a:picLocks noChangeAspect="1"/>
            </p:cNvPicPr>
            <p:nvPr/>
          </p:nvPicPr>
          <p:blipFill>
            <a:blip r:embed="rId6"/>
            <a:stretch>
              <a:fillRect/>
            </a:stretch>
          </p:blipFill>
          <p:spPr>
            <a:xfrm>
              <a:off x="208176" y="135718"/>
              <a:ext cx="2413977" cy="3277160"/>
            </a:xfrm>
            <a:prstGeom prst="rect">
              <a:avLst/>
            </a:prstGeom>
          </p:spPr>
        </p:pic>
        <p:pic>
          <p:nvPicPr>
            <p:cNvPr id="24" name="Picture 23">
              <a:extLst>
                <a:ext uri="{FF2B5EF4-FFF2-40B4-BE49-F238E27FC236}">
                  <a16:creationId xmlns:a16="http://schemas.microsoft.com/office/drawing/2014/main" id="{20AF62F6-4639-9540-8054-B2BC6343A844}"/>
                </a:ext>
              </a:extLst>
            </p:cNvPr>
            <p:cNvPicPr>
              <a:picLocks noChangeAspect="1"/>
            </p:cNvPicPr>
            <p:nvPr/>
          </p:nvPicPr>
          <p:blipFill rotWithShape="1">
            <a:blip r:embed="rId7"/>
            <a:srcRect t="727"/>
            <a:stretch/>
          </p:blipFill>
          <p:spPr>
            <a:xfrm>
              <a:off x="213994" y="3408885"/>
              <a:ext cx="2409004" cy="826745"/>
            </a:xfrm>
            <a:prstGeom prst="rect">
              <a:avLst/>
            </a:prstGeom>
          </p:spPr>
        </p:pic>
      </p:grpSp>
      <p:pic>
        <p:nvPicPr>
          <p:cNvPr id="25" name="Picture 24">
            <a:extLst>
              <a:ext uri="{FF2B5EF4-FFF2-40B4-BE49-F238E27FC236}">
                <a16:creationId xmlns:a16="http://schemas.microsoft.com/office/drawing/2014/main" id="{D5FB2C5C-1A4C-8E43-A3E4-4C59B37A6D7E}"/>
              </a:ext>
            </a:extLst>
          </p:cNvPr>
          <p:cNvPicPr>
            <a:picLocks noChangeAspect="1"/>
          </p:cNvPicPr>
          <p:nvPr/>
        </p:nvPicPr>
        <p:blipFill>
          <a:blip r:embed="rId8"/>
          <a:stretch>
            <a:fillRect/>
          </a:stretch>
        </p:blipFill>
        <p:spPr>
          <a:xfrm>
            <a:off x="4966764" y="2196666"/>
            <a:ext cx="2539071" cy="1082065"/>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4" y="1712120"/>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802098" y="2890004"/>
            <a:ext cx="5955476" cy="323165"/>
          </a:xfrm>
          <a:prstGeom prst="rect">
            <a:avLst/>
          </a:prstGeom>
          <a:noFill/>
        </p:spPr>
        <p:txBody>
          <a:bodyPr wrap="none" rtlCol="0">
            <a:spAutoFit/>
          </a:bodyPr>
          <a:lstStyle/>
          <a:p>
            <a:pPr algn="ctr"/>
            <a:r>
              <a:rPr lang="zh-TW" altLang="en-US" sz="15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1056</TotalTime>
  <Words>2069</Words>
  <Application>Microsoft Macintosh PowerPoint</Application>
  <PresentationFormat>Custom</PresentationFormat>
  <Paragraphs>125</Paragraphs>
  <Slides>78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Noto Sans Mono CJK TC Bold</vt:lpstr>
      <vt:lpstr>Calibri</vt:lpstr>
      <vt:lpstr>Ubuntu</vt:lpstr>
      <vt:lpstr>Marvel</vt:lpstr>
      <vt:lpstr>Noto Sans Mono CJK TC Regular</vt:lpstr>
      <vt:lpstr>Arial</vt:lpstr>
      <vt:lpstr>Calibri Light</vt:lpstr>
      <vt:lpstr>Ubuntu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Microsoft Office User</cp:lastModifiedBy>
  <cp:revision>443</cp:revision>
  <cp:lastPrinted>2020-12-15T18:03:59Z</cp:lastPrinted>
  <dcterms:created xsi:type="dcterms:W3CDTF">2020-03-02T18:23:14Z</dcterms:created>
  <dcterms:modified xsi:type="dcterms:W3CDTF">2020-12-29T12:00:43Z</dcterms:modified>
</cp:coreProperties>
</file>